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sldIdLst>
    <p:sldId id="257" r:id="rId2"/>
    <p:sldId id="268" r:id="rId3"/>
    <p:sldId id="273" r:id="rId4"/>
    <p:sldId id="280" r:id="rId5"/>
    <p:sldId id="281" r:id="rId6"/>
    <p:sldId id="282" r:id="rId7"/>
    <p:sldId id="283" r:id="rId8"/>
    <p:sldId id="284" r:id="rId9"/>
    <p:sldId id="285" r:id="rId10"/>
    <p:sldId id="286" r:id="rId11"/>
    <p:sldId id="287"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225E"/>
    <a:srgbClr val="21097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191" autoAdjust="0"/>
    <p:restoredTop sz="94660"/>
  </p:normalViewPr>
  <p:slideViewPr>
    <p:cSldViewPr snapToGrid="0">
      <p:cViewPr varScale="1">
        <p:scale>
          <a:sx n="70" d="100"/>
          <a:sy n="70" d="100"/>
        </p:scale>
        <p:origin x="144"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C00AFC-FCB4-4FD1-AE38-AFD96AAB256D}" type="datetimeFigureOut">
              <a:rPr lang="en-US" smtClean="0"/>
              <a:t>10/6/2021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CFD421D-72CD-4893-854D-A2192EABDABB}" type="slidenum">
              <a:rPr lang="en-US" smtClean="0"/>
              <a:t>‹#›</a:t>
            </a:fld>
            <a:endParaRPr lang="en-US"/>
          </a:p>
        </p:txBody>
      </p:sp>
    </p:spTree>
    <p:extLst>
      <p:ext uri="{BB962C8B-B14F-4D97-AF65-F5344CB8AC3E}">
        <p14:creationId xmlns:p14="http://schemas.microsoft.com/office/powerpoint/2010/main" val="41037868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FD421D-72CD-4893-854D-A2192EABDABB}" type="slidenum">
              <a:rPr lang="en-US" smtClean="0"/>
              <a:t>1</a:t>
            </a:fld>
            <a:endParaRPr lang="en-US"/>
          </a:p>
        </p:txBody>
      </p:sp>
    </p:spTree>
    <p:extLst>
      <p:ext uri="{BB962C8B-B14F-4D97-AF65-F5344CB8AC3E}">
        <p14:creationId xmlns:p14="http://schemas.microsoft.com/office/powerpoint/2010/main" val="9738835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2CFD421D-72CD-4893-854D-A2192EABDABB}" type="slidenum">
              <a:rPr lang="en-US" smtClean="0"/>
              <a:t>2</a:t>
            </a:fld>
            <a:endParaRPr lang="en-US"/>
          </a:p>
        </p:txBody>
      </p:sp>
    </p:spTree>
    <p:extLst>
      <p:ext uri="{BB962C8B-B14F-4D97-AF65-F5344CB8AC3E}">
        <p14:creationId xmlns:p14="http://schemas.microsoft.com/office/powerpoint/2010/main" val="20186166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FD421D-72CD-4893-854D-A2192EABDABB}" type="slidenum">
              <a:rPr lang="en-US" smtClean="0"/>
              <a:t>3</a:t>
            </a:fld>
            <a:endParaRPr lang="en-US"/>
          </a:p>
        </p:txBody>
      </p:sp>
    </p:spTree>
    <p:extLst>
      <p:ext uri="{BB962C8B-B14F-4D97-AF65-F5344CB8AC3E}">
        <p14:creationId xmlns:p14="http://schemas.microsoft.com/office/powerpoint/2010/main" val="26548777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wage stagnation was discovered to be due to secondary issues such as the technician's scanning and chart collection route, rather than to poor performance.</a:t>
            </a:r>
            <a:r>
              <a:rPr lang="en-US" baseline="0" dirty="0" smtClean="0"/>
              <a:t> </a:t>
            </a:r>
            <a:r>
              <a:rPr lang="en-US" dirty="0" smtClean="0"/>
              <a:t>In contrast, the tracker showed a spike in the number of various "junk" documents being picked up from the floors, which was directly proportional to more time spent preparing.</a:t>
            </a:r>
            <a:r>
              <a:rPr lang="en-US" baseline="0" dirty="0" smtClean="0"/>
              <a:t> </a:t>
            </a:r>
            <a:r>
              <a:rPr lang="en-US" dirty="0" smtClean="0"/>
              <a:t>The discovery of this pattern gave the opportunity to provide documenting training to doctors and nurses. </a:t>
            </a:r>
            <a:endParaRPr lang="en-US" dirty="0"/>
          </a:p>
        </p:txBody>
      </p:sp>
      <p:sp>
        <p:nvSpPr>
          <p:cNvPr id="4" name="Slide Number Placeholder 3"/>
          <p:cNvSpPr>
            <a:spLocks noGrp="1"/>
          </p:cNvSpPr>
          <p:nvPr>
            <p:ph type="sldNum" sz="quarter" idx="10"/>
          </p:nvPr>
        </p:nvSpPr>
        <p:spPr/>
        <p:txBody>
          <a:bodyPr/>
          <a:lstStyle/>
          <a:p>
            <a:fld id="{2CFD421D-72CD-4893-854D-A2192EABDABB}" type="slidenum">
              <a:rPr lang="en-US" smtClean="0"/>
              <a:t>6</a:t>
            </a:fld>
            <a:endParaRPr lang="en-US"/>
          </a:p>
        </p:txBody>
      </p:sp>
    </p:spTree>
    <p:extLst>
      <p:ext uri="{BB962C8B-B14F-4D97-AF65-F5344CB8AC3E}">
        <p14:creationId xmlns:p14="http://schemas.microsoft.com/office/powerpoint/2010/main" val="33021890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8CA14229-F322-4CA6-B183-07928B3D583C}" type="datetimeFigureOut">
              <a:rPr lang="en-US" smtClean="0"/>
              <a:t>10/6/2021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09FBAC-22A3-4655-BA44-4B3E70958790}" type="slidenum">
              <a:rPr lang="en-US" smtClean="0"/>
              <a:t>‹#›</a:t>
            </a:fld>
            <a:endParaRPr lang="en-US" dirty="0"/>
          </a:p>
        </p:txBody>
      </p:sp>
    </p:spTree>
    <p:extLst>
      <p:ext uri="{BB962C8B-B14F-4D97-AF65-F5344CB8AC3E}">
        <p14:creationId xmlns:p14="http://schemas.microsoft.com/office/powerpoint/2010/main" val="4017750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CA14229-F322-4CA6-B183-07928B3D583C}" type="datetimeFigureOut">
              <a:rPr lang="en-US" smtClean="0"/>
              <a:t>10/6/2021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09FBAC-22A3-4655-BA44-4B3E70958790}" type="slidenum">
              <a:rPr lang="en-US" smtClean="0"/>
              <a:t>‹#›</a:t>
            </a:fld>
            <a:endParaRPr lang="en-US" dirty="0"/>
          </a:p>
        </p:txBody>
      </p:sp>
    </p:spTree>
    <p:extLst>
      <p:ext uri="{BB962C8B-B14F-4D97-AF65-F5344CB8AC3E}">
        <p14:creationId xmlns:p14="http://schemas.microsoft.com/office/powerpoint/2010/main" val="30401001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CA14229-F322-4CA6-B183-07928B3D583C}" type="datetimeFigureOut">
              <a:rPr lang="en-US" smtClean="0"/>
              <a:t>10/6/2021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09FBAC-22A3-4655-BA44-4B3E70958790}" type="slidenum">
              <a:rPr lang="en-US" smtClean="0"/>
              <a:t>‹#›</a:t>
            </a:fld>
            <a:endParaRPr lang="en-US" dirty="0"/>
          </a:p>
        </p:txBody>
      </p:sp>
    </p:spTree>
    <p:extLst>
      <p:ext uri="{BB962C8B-B14F-4D97-AF65-F5344CB8AC3E}">
        <p14:creationId xmlns:p14="http://schemas.microsoft.com/office/powerpoint/2010/main" val="27274808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CA14229-F322-4CA6-B183-07928B3D583C}" type="datetimeFigureOut">
              <a:rPr lang="en-US" smtClean="0"/>
              <a:t>10/6/2021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A09FBAC-22A3-4655-BA44-4B3E70958790}" type="slidenum">
              <a:rPr lang="en-US" smtClean="0"/>
              <a:t>‹#›</a:t>
            </a:fld>
            <a:endParaRPr lang="en-US" dirty="0"/>
          </a:p>
        </p:txBody>
      </p:sp>
    </p:spTree>
    <p:extLst>
      <p:ext uri="{BB962C8B-B14F-4D97-AF65-F5344CB8AC3E}">
        <p14:creationId xmlns:p14="http://schemas.microsoft.com/office/powerpoint/2010/main" val="28349400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CA14229-F322-4CA6-B183-07928B3D583C}" type="datetimeFigureOut">
              <a:rPr lang="en-US" smtClean="0"/>
              <a:t>10/6/2021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09FBAC-22A3-4655-BA44-4B3E70958790}" type="slidenum">
              <a:rPr lang="en-US" smtClean="0"/>
              <a:t>‹#›</a:t>
            </a:fld>
            <a:endParaRPr lang="en-US" dirty="0"/>
          </a:p>
        </p:txBody>
      </p:sp>
    </p:spTree>
    <p:extLst>
      <p:ext uri="{BB962C8B-B14F-4D97-AF65-F5344CB8AC3E}">
        <p14:creationId xmlns:p14="http://schemas.microsoft.com/office/powerpoint/2010/main" val="13250029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CA14229-F322-4CA6-B183-07928B3D583C}" type="datetimeFigureOut">
              <a:rPr lang="en-US" smtClean="0"/>
              <a:t>10/6/2021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A09FBAC-22A3-4655-BA44-4B3E70958790}" type="slidenum">
              <a:rPr lang="en-US" smtClean="0"/>
              <a:t>‹#›</a:t>
            </a:fld>
            <a:endParaRPr lang="en-US" dirty="0"/>
          </a:p>
        </p:txBody>
      </p:sp>
    </p:spTree>
    <p:extLst>
      <p:ext uri="{BB962C8B-B14F-4D97-AF65-F5344CB8AC3E}">
        <p14:creationId xmlns:p14="http://schemas.microsoft.com/office/powerpoint/2010/main" val="2049856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CA14229-F322-4CA6-B183-07928B3D583C}" type="datetimeFigureOut">
              <a:rPr lang="en-US" smtClean="0"/>
              <a:t>10/6/2021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A09FBAC-22A3-4655-BA44-4B3E70958790}" type="slidenum">
              <a:rPr lang="en-US" smtClean="0"/>
              <a:t>‹#›</a:t>
            </a:fld>
            <a:endParaRPr lang="en-US" dirty="0"/>
          </a:p>
        </p:txBody>
      </p:sp>
    </p:spTree>
    <p:extLst>
      <p:ext uri="{BB962C8B-B14F-4D97-AF65-F5344CB8AC3E}">
        <p14:creationId xmlns:p14="http://schemas.microsoft.com/office/powerpoint/2010/main" val="37647457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8CA14229-F322-4CA6-B183-07928B3D583C}" type="datetimeFigureOut">
              <a:rPr lang="en-US" smtClean="0"/>
              <a:t>10/6/2021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A09FBAC-22A3-4655-BA44-4B3E70958790}" type="slidenum">
              <a:rPr lang="en-US" smtClean="0"/>
              <a:t>‹#›</a:t>
            </a:fld>
            <a:endParaRPr lang="en-US" dirty="0"/>
          </a:p>
        </p:txBody>
      </p:sp>
    </p:spTree>
    <p:extLst>
      <p:ext uri="{BB962C8B-B14F-4D97-AF65-F5344CB8AC3E}">
        <p14:creationId xmlns:p14="http://schemas.microsoft.com/office/powerpoint/2010/main" val="40526338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8CA14229-F322-4CA6-B183-07928B3D583C}" type="datetimeFigureOut">
              <a:rPr lang="en-US" smtClean="0"/>
              <a:t>10/6/2021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A09FBAC-22A3-4655-BA44-4B3E70958790}" type="slidenum">
              <a:rPr lang="en-US" smtClean="0"/>
              <a:t>‹#›</a:t>
            </a:fld>
            <a:endParaRPr lang="en-US" dirty="0"/>
          </a:p>
        </p:txBody>
      </p:sp>
    </p:spTree>
    <p:extLst>
      <p:ext uri="{BB962C8B-B14F-4D97-AF65-F5344CB8AC3E}">
        <p14:creationId xmlns:p14="http://schemas.microsoft.com/office/powerpoint/2010/main" val="31352626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CA14229-F322-4CA6-B183-07928B3D583C}" type="datetimeFigureOut">
              <a:rPr lang="en-US" smtClean="0"/>
              <a:t>10/6/2021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09FBAC-22A3-4655-BA44-4B3E70958790}" type="slidenum">
              <a:rPr lang="en-US" smtClean="0"/>
              <a:t>‹#›</a:t>
            </a:fld>
            <a:endParaRPr lang="en-US" dirty="0"/>
          </a:p>
        </p:txBody>
      </p:sp>
    </p:spTree>
    <p:extLst>
      <p:ext uri="{BB962C8B-B14F-4D97-AF65-F5344CB8AC3E}">
        <p14:creationId xmlns:p14="http://schemas.microsoft.com/office/powerpoint/2010/main" val="25109416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CA14229-F322-4CA6-B183-07928B3D583C}" type="datetimeFigureOut">
              <a:rPr lang="en-US" smtClean="0"/>
              <a:t>10/6/2021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09FBAC-22A3-4655-BA44-4B3E70958790}" type="slidenum">
              <a:rPr lang="en-US" smtClean="0"/>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8059507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CA14229-F322-4CA6-B183-07928B3D583C}" type="datetimeFigureOut">
              <a:rPr lang="en-US" smtClean="0"/>
              <a:t>10/6/2021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09FBAC-22A3-4655-BA44-4B3E70958790}" type="slidenum">
              <a:rPr lang="en-US" smtClean="0"/>
              <a:t>‹#›</a:t>
            </a:fld>
            <a:endParaRPr lang="en-US" dirty="0"/>
          </a:p>
        </p:txBody>
      </p:sp>
    </p:spTree>
    <p:extLst>
      <p:ext uri="{BB962C8B-B14F-4D97-AF65-F5344CB8AC3E}">
        <p14:creationId xmlns:p14="http://schemas.microsoft.com/office/powerpoint/2010/main" val="42335978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CA14229-F322-4CA6-B183-07928B3D583C}" type="datetimeFigureOut">
              <a:rPr lang="en-US" smtClean="0"/>
              <a:t>10/6/2021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09FBAC-22A3-4655-BA44-4B3E70958790}" type="slidenum">
              <a:rPr lang="en-US" smtClean="0"/>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3845879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CA14229-F322-4CA6-B183-07928B3D583C}" type="datetimeFigureOut">
              <a:rPr lang="en-US" smtClean="0"/>
              <a:t>10/6/2021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09FBAC-22A3-4655-BA44-4B3E70958790}" type="slidenum">
              <a:rPr lang="en-US" smtClean="0"/>
              <a:t>‹#›</a:t>
            </a:fld>
            <a:endParaRPr lang="en-US" dirty="0"/>
          </a:p>
        </p:txBody>
      </p:sp>
    </p:spTree>
    <p:extLst>
      <p:ext uri="{BB962C8B-B14F-4D97-AF65-F5344CB8AC3E}">
        <p14:creationId xmlns:p14="http://schemas.microsoft.com/office/powerpoint/2010/main" val="41006109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CA14229-F322-4CA6-B183-07928B3D583C}" type="datetimeFigureOut">
              <a:rPr lang="en-US" smtClean="0"/>
              <a:t>10/6/2021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09FBAC-22A3-4655-BA44-4B3E70958790}" type="slidenum">
              <a:rPr lang="en-US" smtClean="0"/>
              <a:t>‹#›</a:t>
            </a:fld>
            <a:endParaRPr lang="en-US" dirty="0"/>
          </a:p>
        </p:txBody>
      </p:sp>
    </p:spTree>
    <p:extLst>
      <p:ext uri="{BB962C8B-B14F-4D97-AF65-F5344CB8AC3E}">
        <p14:creationId xmlns:p14="http://schemas.microsoft.com/office/powerpoint/2010/main" val="14142459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CA14229-F322-4CA6-B183-07928B3D583C}" type="datetimeFigureOut">
              <a:rPr lang="en-US" smtClean="0"/>
              <a:t>10/6/2021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09FBAC-22A3-4655-BA44-4B3E70958790}" type="slidenum">
              <a:rPr lang="en-US" smtClean="0"/>
              <a:t>‹#›</a:t>
            </a:fld>
            <a:endParaRPr lang="en-US" dirty="0"/>
          </a:p>
        </p:txBody>
      </p:sp>
    </p:spTree>
    <p:extLst>
      <p:ext uri="{BB962C8B-B14F-4D97-AF65-F5344CB8AC3E}">
        <p14:creationId xmlns:p14="http://schemas.microsoft.com/office/powerpoint/2010/main" val="39234331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CA14229-F322-4CA6-B183-07928B3D583C}" type="datetimeFigureOut">
              <a:rPr lang="en-US" smtClean="0"/>
              <a:t>10/6/2021</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8A09FBAC-22A3-4655-BA44-4B3E70958790}" type="slidenum">
              <a:rPr lang="en-US" smtClean="0"/>
              <a:t>‹#›</a:t>
            </a:fld>
            <a:endParaRPr lang="en-US" dirty="0"/>
          </a:p>
        </p:txBody>
      </p:sp>
    </p:spTree>
    <p:extLst>
      <p:ext uri="{BB962C8B-B14F-4D97-AF65-F5344CB8AC3E}">
        <p14:creationId xmlns:p14="http://schemas.microsoft.com/office/powerpoint/2010/main" val="273356562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334" y="969819"/>
            <a:ext cx="8596668" cy="5071544"/>
          </a:xfrm>
        </p:spPr>
        <p:txBody>
          <a:bodyPr/>
          <a:lstStyle/>
          <a:p>
            <a:pPr marL="0" indent="0" algn="ctr">
              <a:buNone/>
            </a:pPr>
            <a:endParaRPr lang="en-US" dirty="0" smtClean="0"/>
          </a:p>
          <a:p>
            <a:pPr marL="0" indent="0" algn="ctr">
              <a:buNone/>
            </a:pPr>
            <a:endParaRPr lang="en-US" sz="2400" dirty="0" smtClean="0"/>
          </a:p>
          <a:p>
            <a:pPr marL="0" indent="0" algn="ctr">
              <a:buNone/>
            </a:pPr>
            <a:endParaRPr lang="en-US" sz="2400" dirty="0"/>
          </a:p>
          <a:p>
            <a:pPr marL="0" indent="0" algn="ctr">
              <a:buNone/>
            </a:pPr>
            <a:r>
              <a:rPr lang="en-US" sz="2400" b="1" dirty="0" smtClean="0">
                <a:latin typeface="Times New Roman" panose="02020603050405020304" pitchFamily="18" charset="0"/>
                <a:cs typeface="Times New Roman" panose="02020603050405020304" pitchFamily="18" charset="0"/>
              </a:rPr>
              <a:t>Productivity </a:t>
            </a:r>
            <a:r>
              <a:rPr lang="en-US" sz="2400" b="1" dirty="0">
                <a:latin typeface="Times New Roman" panose="02020603050405020304" pitchFamily="18" charset="0"/>
                <a:cs typeface="Times New Roman" panose="02020603050405020304" pitchFamily="18" charset="0"/>
              </a:rPr>
              <a:t>Measurement</a:t>
            </a:r>
            <a:endParaRPr lang="en-US" sz="2400" b="1" dirty="0" smtClean="0">
              <a:latin typeface="Times New Roman" panose="02020603050405020304" pitchFamily="18" charset="0"/>
              <a:cs typeface="Times New Roman" panose="02020603050405020304" pitchFamily="18" charset="0"/>
            </a:endParaRPr>
          </a:p>
          <a:p>
            <a:pPr marL="0" indent="0" algn="ctr">
              <a:buNone/>
            </a:pPr>
            <a:r>
              <a:rPr lang="en-US" sz="2400" dirty="0" smtClean="0">
                <a:solidFill>
                  <a:schemeClr val="tx1"/>
                </a:solidFill>
                <a:latin typeface="Times New Roman" panose="02020603050405020304" pitchFamily="18" charset="0"/>
                <a:cs typeface="Times New Roman" panose="02020603050405020304" pitchFamily="18" charset="0"/>
              </a:rPr>
              <a:t>Student </a:t>
            </a:r>
            <a:r>
              <a:rPr lang="en-US" sz="2400" dirty="0" smtClean="0">
                <a:solidFill>
                  <a:schemeClr val="tx1"/>
                </a:solidFill>
                <a:latin typeface="Times New Roman" panose="02020603050405020304" pitchFamily="18" charset="0"/>
                <a:cs typeface="Times New Roman" panose="02020603050405020304" pitchFamily="18" charset="0"/>
              </a:rPr>
              <a:t>Name</a:t>
            </a:r>
            <a:endParaRPr lang="en-US" sz="2400" dirty="0">
              <a:solidFill>
                <a:schemeClr val="tx1"/>
              </a:solidFill>
              <a:latin typeface="Times New Roman" panose="02020603050405020304" pitchFamily="18" charset="0"/>
              <a:cs typeface="Times New Roman" panose="02020603050405020304" pitchFamily="18" charset="0"/>
            </a:endParaRPr>
          </a:p>
          <a:p>
            <a:pPr marL="0" indent="0" algn="ctr">
              <a:buNone/>
            </a:pPr>
            <a:r>
              <a:rPr lang="en-US" sz="2400" dirty="0">
                <a:solidFill>
                  <a:schemeClr val="tx1"/>
                </a:solidFill>
                <a:latin typeface="Times New Roman" panose="02020603050405020304" pitchFamily="18" charset="0"/>
                <a:cs typeface="Times New Roman" panose="02020603050405020304" pitchFamily="18" charset="0"/>
              </a:rPr>
              <a:t>Instructor </a:t>
            </a:r>
            <a:r>
              <a:rPr lang="en-US" sz="2400" dirty="0" smtClean="0">
                <a:solidFill>
                  <a:schemeClr val="tx1"/>
                </a:solidFill>
                <a:latin typeface="Times New Roman" panose="02020603050405020304" pitchFamily="18" charset="0"/>
                <a:cs typeface="Times New Roman" panose="02020603050405020304" pitchFamily="18" charset="0"/>
              </a:rPr>
              <a:t>Name</a:t>
            </a:r>
            <a:endParaRPr lang="en-US" sz="2400" dirty="0">
              <a:solidFill>
                <a:schemeClr val="tx1"/>
              </a:solidFill>
              <a:latin typeface="Times New Roman" panose="02020603050405020304" pitchFamily="18" charset="0"/>
              <a:cs typeface="Times New Roman" panose="02020603050405020304" pitchFamily="18" charset="0"/>
            </a:endParaRPr>
          </a:p>
          <a:p>
            <a:pPr marL="0" indent="0" algn="ctr">
              <a:buNone/>
            </a:pPr>
            <a:r>
              <a:rPr lang="en-US" sz="2400" dirty="0" smtClean="0">
                <a:solidFill>
                  <a:schemeClr val="tx1"/>
                </a:solidFill>
                <a:latin typeface="Times New Roman" panose="02020603050405020304" pitchFamily="18" charset="0"/>
                <a:cs typeface="Times New Roman" panose="02020603050405020304" pitchFamily="18" charset="0"/>
              </a:rPr>
              <a:t>Course</a:t>
            </a:r>
            <a:endParaRPr lang="en-US" sz="2400" dirty="0">
              <a:solidFill>
                <a:schemeClr val="tx1"/>
              </a:solidFill>
              <a:latin typeface="Times New Roman" panose="02020603050405020304" pitchFamily="18" charset="0"/>
              <a:cs typeface="Times New Roman" panose="02020603050405020304" pitchFamily="18" charset="0"/>
            </a:endParaRPr>
          </a:p>
          <a:p>
            <a:pPr marL="0" indent="0" algn="ctr">
              <a:buNone/>
            </a:pPr>
            <a:r>
              <a:rPr lang="en-US" sz="2400" dirty="0" smtClean="0">
                <a:solidFill>
                  <a:schemeClr val="tx1"/>
                </a:solidFill>
                <a:latin typeface="Times New Roman" panose="02020603050405020304" pitchFamily="18" charset="0"/>
                <a:cs typeface="Times New Roman" panose="02020603050405020304" pitchFamily="18" charset="0"/>
              </a:rPr>
              <a:t>Date</a:t>
            </a:r>
            <a:endParaRPr lang="en-US" sz="2400" dirty="0">
              <a:solidFill>
                <a:schemeClr val="tx1"/>
              </a:solidFill>
              <a:latin typeface="Times New Roman" panose="02020603050405020304" pitchFamily="18"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1290194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969818"/>
          </a:xfrm>
        </p:spPr>
        <p:txBody>
          <a:bodyPr/>
          <a:lstStyle/>
          <a:p>
            <a:pPr algn="ctr"/>
            <a:r>
              <a:rPr lang="en-US" dirty="0" smtClean="0">
                <a:solidFill>
                  <a:schemeClr val="tx1"/>
                </a:solidFill>
              </a:rPr>
              <a:t>Introduction</a:t>
            </a:r>
            <a:endParaRPr lang="en-US" dirty="0">
              <a:solidFill>
                <a:schemeClr val="tx1"/>
              </a:solidFill>
            </a:endParaRPr>
          </a:p>
        </p:txBody>
      </p:sp>
      <p:sp>
        <p:nvSpPr>
          <p:cNvPr id="3" name="Content Placeholder 2"/>
          <p:cNvSpPr>
            <a:spLocks noGrp="1"/>
          </p:cNvSpPr>
          <p:nvPr>
            <p:ph idx="1"/>
          </p:nvPr>
        </p:nvSpPr>
        <p:spPr>
          <a:xfrm>
            <a:off x="677334" y="1689535"/>
            <a:ext cx="8596668" cy="4586574"/>
          </a:xfrm>
        </p:spPr>
        <p:txBody>
          <a:bodyPr>
            <a:noAutofit/>
          </a:bodyPr>
          <a:lstStyle/>
          <a:p>
            <a:r>
              <a:rPr lang="en-US" sz="2000" dirty="0" smtClean="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A </a:t>
            </a:r>
            <a:r>
              <a:rPr lang="en-US" sz="2000" dirty="0">
                <a:latin typeface="Times New Roman" panose="02020603050405020304" pitchFamily="18" charset="0"/>
                <a:cs typeface="Times New Roman" panose="02020603050405020304" pitchFamily="18" charset="0"/>
              </a:rPr>
              <a:t>medical professional is someone who provides active or passive services to patients to the unwell and afflicted, such as physicians and nurses, as well as assistants, aids, medical technologists, and even healthcare waste </a:t>
            </a:r>
            <a:r>
              <a:rPr lang="en-US" sz="2000" dirty="0" smtClean="0">
                <a:latin typeface="Times New Roman" panose="02020603050405020304" pitchFamily="18" charset="0"/>
                <a:cs typeface="Times New Roman" panose="02020603050405020304" pitchFamily="18" charset="0"/>
              </a:rPr>
              <a:t>collectors </a:t>
            </a:r>
            <a:r>
              <a:rPr lang="en-US" sz="2000" dirty="0">
                <a:latin typeface="Times New Roman" panose="02020603050405020304" pitchFamily="18" charset="0"/>
                <a:cs typeface="Times New Roman" panose="02020603050405020304" pitchFamily="18" charset="0"/>
              </a:rPr>
              <a:t>(O'Connell, et al., 2021</a:t>
            </a:r>
            <a:r>
              <a:rPr lang="en-US" sz="2000" dirty="0" smtClean="0">
                <a:latin typeface="Times New Roman" panose="02020603050405020304" pitchFamily="18" charset="0"/>
                <a:cs typeface="Times New Roman" panose="02020603050405020304" pitchFamily="18" charset="0"/>
              </a:rPr>
              <a:t>).</a:t>
            </a:r>
          </a:p>
          <a:p>
            <a:r>
              <a:rPr lang="en-US" sz="2000" dirty="0" smtClean="0">
                <a:latin typeface="Times New Roman" panose="02020603050405020304" pitchFamily="18" charset="0"/>
                <a:cs typeface="Times New Roman" panose="02020603050405020304" pitchFamily="18" charset="0"/>
              </a:rPr>
              <a:t>Therefor, this paper will incorporate benchmarking productivity of radiology technician, including how the benchmarking data was collected, how information would be used for a review of interview as well as the minimal educational requirement as discussed below. </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812884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34291"/>
          </a:xfrm>
        </p:spPr>
        <p:txBody>
          <a:bodyPr>
            <a:normAutofit fontScale="90000"/>
          </a:bodyPr>
          <a:lstStyle/>
          <a:p>
            <a:pPr algn="ctr"/>
            <a:r>
              <a:rPr lang="en-US" dirty="0" smtClean="0">
                <a:solidFill>
                  <a:schemeClr val="tx1"/>
                </a:solidFill>
                <a:latin typeface="Times New Roman" panose="02020603050405020304" pitchFamily="18" charset="0"/>
                <a:cs typeface="Times New Roman" panose="02020603050405020304" pitchFamily="18" charset="0"/>
              </a:rPr>
              <a:t>Benchmarking productivity of radiology technician</a:t>
            </a:r>
            <a:endParaRPr lang="en-US"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620261"/>
            <a:ext cx="8596668" cy="4198648"/>
          </a:xfrm>
        </p:spPr>
        <p:txBody>
          <a:bodyPr>
            <a:normAutofit lnSpcReduction="10000"/>
          </a:bodyPr>
          <a:lstStyle/>
          <a:p>
            <a:r>
              <a:rPr lang="en-US" dirty="0">
                <a:latin typeface="Times New Roman" panose="02020603050405020304" pitchFamily="18" charset="0"/>
                <a:cs typeface="Times New Roman" panose="02020603050405020304" pitchFamily="18" charset="0"/>
              </a:rPr>
              <a:t>Benchmarking is a method of assessing or contrasting how one handles a task to that of others in the same business.</a:t>
            </a:r>
          </a:p>
          <a:p>
            <a:r>
              <a:rPr lang="en-US" dirty="0">
                <a:latin typeface="Times New Roman" panose="02020603050405020304" pitchFamily="18" charset="0"/>
                <a:cs typeface="Times New Roman" panose="02020603050405020304" pitchFamily="18" charset="0"/>
              </a:rPr>
              <a:t>Companies sell extensive and impartial comparing data, but fleet can also obtain significant benchmark statistics on their own by conducting surveys</a:t>
            </a:r>
            <a:r>
              <a:rPr lang="en-US" dirty="0" smtClean="0">
                <a:latin typeface="Times New Roman" panose="02020603050405020304" pitchFamily="18" charset="0"/>
                <a:cs typeface="Times New Roman" panose="02020603050405020304" pitchFamily="18" charset="0"/>
              </a:rPr>
              <a:t>.</a:t>
            </a:r>
          </a:p>
          <a:p>
            <a:r>
              <a:rPr lang="en-US" dirty="0">
                <a:latin typeface="Times New Roman" panose="02020603050405020304" pitchFamily="18" charset="0"/>
                <a:cs typeface="Times New Roman" panose="02020603050405020304" pitchFamily="18" charset="0"/>
              </a:rPr>
              <a:t>Other roles for radiology technologists differ depending on the </a:t>
            </a:r>
            <a:r>
              <a:rPr lang="en-US" dirty="0" smtClean="0">
                <a:latin typeface="Times New Roman" panose="02020603050405020304" pitchFamily="18" charset="0"/>
                <a:cs typeface="Times New Roman" panose="02020603050405020304" pitchFamily="18" charset="0"/>
              </a:rPr>
              <a:t>facility. Responding </a:t>
            </a:r>
            <a:r>
              <a:rPr lang="en-US" dirty="0">
                <a:latin typeface="Times New Roman" panose="02020603050405020304" pitchFamily="18" charset="0"/>
                <a:cs typeface="Times New Roman" panose="02020603050405020304" pitchFamily="18" charset="0"/>
              </a:rPr>
              <a:t>emails and calls, as well as responding to certain other high - priority tasks, such as faxing documentary evidence to clinical areas and tracking down documentation for coders, are examples of other </a:t>
            </a:r>
            <a:r>
              <a:rPr lang="en-US" dirty="0" smtClean="0">
                <a:latin typeface="Times New Roman" panose="02020603050405020304" pitchFamily="18" charset="0"/>
                <a:cs typeface="Times New Roman" panose="02020603050405020304" pitchFamily="18" charset="0"/>
              </a:rPr>
              <a:t>responsibilities </a:t>
            </a:r>
            <a:r>
              <a:rPr lang="en-US" dirty="0">
                <a:latin typeface="Times New Roman" panose="02020603050405020304" pitchFamily="18" charset="0"/>
                <a:cs typeface="Times New Roman" panose="02020603050405020304" pitchFamily="18" charset="0"/>
              </a:rPr>
              <a:t>(O'Connell, et al., 2021</a:t>
            </a:r>
            <a:r>
              <a:rPr lang="en-US" dirty="0" smtClean="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Because there is little documented information or research on developing benchmarking, establishments should construct their own productivity measurements that are adapted to their organization's human resources, software, personnel, and specified record </a:t>
            </a:r>
            <a:r>
              <a:rPr lang="en-US" dirty="0" smtClean="0">
                <a:latin typeface="Times New Roman" panose="02020603050405020304" pitchFamily="18" charset="0"/>
                <a:cs typeface="Times New Roman" panose="02020603050405020304" pitchFamily="18" charset="0"/>
              </a:rPr>
              <a:t>set </a:t>
            </a:r>
            <a:r>
              <a:rPr lang="en-US" dirty="0">
                <a:latin typeface="Times New Roman" panose="02020603050405020304" pitchFamily="18" charset="0"/>
                <a:cs typeface="Times New Roman" panose="02020603050405020304" pitchFamily="18" charset="0"/>
              </a:rPr>
              <a:t>(O'Connell, et al., 2021</a:t>
            </a:r>
            <a:r>
              <a:rPr lang="en-US" dirty="0" smtClean="0">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Initially the data was collected using internal benchmarking method using electronic records for radiology technician. </a:t>
            </a:r>
            <a:endParaRPr lang="en-US"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195378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18779" y="381073"/>
            <a:ext cx="8596668" cy="1320800"/>
          </a:xfrm>
        </p:spPr>
        <p:txBody>
          <a:bodyPr/>
          <a:lstStyle/>
          <a:p>
            <a:r>
              <a:rPr lang="en-US" dirty="0" smtClean="0"/>
              <a:t>                </a:t>
            </a:r>
            <a:r>
              <a:rPr lang="en-US" dirty="0">
                <a:solidFill>
                  <a:schemeClr val="tx1"/>
                </a:solidFill>
              </a:rPr>
              <a:t>C</a:t>
            </a:r>
            <a:r>
              <a:rPr lang="en-US" dirty="0" smtClean="0">
                <a:solidFill>
                  <a:schemeClr val="tx1"/>
                </a:solidFill>
              </a:rPr>
              <a:t>ontinuation</a:t>
            </a:r>
            <a:endParaRPr lang="en-US" dirty="0">
              <a:solidFill>
                <a:schemeClr val="tx1"/>
              </a:solidFill>
            </a:endParaRPr>
          </a:p>
        </p:txBody>
      </p:sp>
      <p:sp>
        <p:nvSpPr>
          <p:cNvPr id="3" name="Content Placeholder 2"/>
          <p:cNvSpPr>
            <a:spLocks noGrp="1"/>
          </p:cNvSpPr>
          <p:nvPr>
            <p:ph idx="1"/>
          </p:nvPr>
        </p:nvSpPr>
        <p:spPr>
          <a:xfrm>
            <a:off x="677334" y="1041473"/>
            <a:ext cx="8596668" cy="3880773"/>
          </a:xfrm>
        </p:spPr>
        <p:txBody>
          <a:bodyPr>
            <a:normAutofit/>
          </a:bodyPr>
          <a:lstStyle/>
          <a:p>
            <a:pPr marL="0" indent="0">
              <a:buNone/>
            </a:pPr>
            <a:endParaRPr lang="en-US" dirty="0" smtClean="0"/>
          </a:p>
          <a:p>
            <a:r>
              <a:rPr lang="en-US" dirty="0">
                <a:latin typeface="Times New Roman" panose="02020603050405020304" pitchFamily="18" charset="0"/>
                <a:cs typeface="Times New Roman" panose="02020603050405020304" pitchFamily="18" charset="0"/>
              </a:rPr>
              <a:t>There is a knowledge vacuum in information on assessing productivity in the documentation imaging process because most study </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focused on transcribing and encoding performance or the implications of productivity on quality.</a:t>
            </a:r>
          </a:p>
          <a:p>
            <a:r>
              <a:rPr lang="en-US" dirty="0">
                <a:latin typeface="Times New Roman" panose="02020603050405020304" pitchFamily="18" charset="0"/>
                <a:cs typeface="Times New Roman" panose="02020603050405020304" pitchFamily="18" charset="0"/>
              </a:rPr>
              <a:t>Managers need to consider the unique skill set of </a:t>
            </a:r>
            <a:r>
              <a:rPr lang="en-US" dirty="0" smtClean="0">
                <a:latin typeface="Times New Roman" panose="02020603050405020304" pitchFamily="18" charset="0"/>
                <a:cs typeface="Times New Roman" panose="02020603050405020304" pitchFamily="18" charset="0"/>
              </a:rPr>
              <a:t>radiology </a:t>
            </a:r>
            <a:r>
              <a:rPr lang="en-US" dirty="0">
                <a:latin typeface="Times New Roman" panose="02020603050405020304" pitchFamily="18" charset="0"/>
                <a:cs typeface="Times New Roman" panose="02020603050405020304" pitchFamily="18" charset="0"/>
              </a:rPr>
              <a:t>technicians and other staff when defining performance standards, as well as learning slopes.</a:t>
            </a:r>
          </a:p>
          <a:p>
            <a:r>
              <a:rPr lang="en-US" dirty="0">
                <a:latin typeface="Times New Roman" panose="02020603050405020304" pitchFamily="18" charset="0"/>
                <a:cs typeface="Times New Roman" panose="02020603050405020304" pitchFamily="18" charset="0"/>
              </a:rPr>
              <a:t>Because of elements that can influence the process, such as circulation variations, documentation procedures, response demands, and technology, creating industry standards for radiology technician document management activities has made </a:t>
            </a:r>
            <a:r>
              <a:rPr lang="en-US" dirty="0" smtClean="0">
                <a:latin typeface="Times New Roman" panose="02020603050405020304" pitchFamily="18" charset="0"/>
                <a:cs typeface="Times New Roman" panose="02020603050405020304" pitchFamily="18" charset="0"/>
              </a:rPr>
              <a:t>challenging </a:t>
            </a:r>
            <a:r>
              <a:rPr lang="en-US" dirty="0">
                <a:latin typeface="Times New Roman" panose="02020603050405020304" pitchFamily="18" charset="0"/>
                <a:cs typeface="Times New Roman" panose="02020603050405020304" pitchFamily="18" charset="0"/>
              </a:rPr>
              <a:t>(O'Connell, et al., 2021</a:t>
            </a:r>
            <a:r>
              <a:rPr lang="en-US" dirty="0" smtClean="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In addition to the document management process's fundamental responsibilities, .</a:t>
            </a:r>
            <a:endParaRPr lang="en-US"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597928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r>
              <a:rPr lang="en-US" dirty="0">
                <a:solidFill>
                  <a:schemeClr val="tx1"/>
                </a:solidFill>
              </a:rPr>
              <a:t>C</a:t>
            </a:r>
            <a:r>
              <a:rPr lang="en-US" dirty="0" smtClean="0">
                <a:solidFill>
                  <a:schemeClr val="tx1"/>
                </a:solidFill>
              </a:rPr>
              <a:t>ontinuation</a:t>
            </a:r>
            <a:endParaRPr lang="en-US" dirty="0">
              <a:solidFill>
                <a:schemeClr val="tx1"/>
              </a:solidFill>
            </a:endParaRPr>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According to the data acquired during this time, the typical radiology technician prepped 844 photos per hour, scanned 601 images per hour, and indexed 482 images per hour.</a:t>
            </a:r>
          </a:p>
          <a:p>
            <a:r>
              <a:rPr lang="en-US" dirty="0">
                <a:latin typeface="Times New Roman" panose="02020603050405020304" pitchFamily="18" charset="0"/>
                <a:cs typeface="Times New Roman" panose="02020603050405020304" pitchFamily="18" charset="0"/>
              </a:rPr>
              <a:t>While it's impossible to pinpoint a performance trend since diverse forms of data were collected, the department's standards are now more frequently observable production.</a:t>
            </a:r>
          </a:p>
          <a:p>
            <a:r>
              <a:rPr lang="en-US" dirty="0">
                <a:latin typeface="Times New Roman" panose="02020603050405020304" pitchFamily="18" charset="0"/>
                <a:cs typeface="Times New Roman" panose="02020603050405020304" pitchFamily="18" charset="0"/>
              </a:rPr>
              <a:t>The information gathered during this assessment was used to monitor the ever-changing tasks and workflows, enhance the awareness, skills, and capacities of the workforce, and identify possible process improvement </a:t>
            </a:r>
            <a:r>
              <a:rPr lang="en-US" dirty="0" smtClean="0">
                <a:latin typeface="Times New Roman" panose="02020603050405020304" pitchFamily="18" charset="0"/>
                <a:cs typeface="Times New Roman" panose="02020603050405020304" pitchFamily="18" charset="0"/>
              </a:rPr>
              <a:t>opportunities (Olivencia ,et al. 2021).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61979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1"/>
                </a:solidFill>
                <a:latin typeface="Times New Roman" panose="02020603050405020304" pitchFamily="18" charset="0"/>
                <a:cs typeface="Times New Roman" panose="02020603050405020304" pitchFamily="18" charset="0"/>
              </a:rPr>
              <a:t>                          Methods</a:t>
            </a:r>
            <a:endParaRPr lang="en-US"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lnSpcReduction="10000"/>
          </a:bodyPr>
          <a:lstStyle/>
          <a:p>
            <a:r>
              <a:rPr lang="en-US" dirty="0">
                <a:latin typeface="Times New Roman" panose="02020603050405020304" pitchFamily="18" charset="0"/>
                <a:cs typeface="Times New Roman" panose="02020603050405020304" pitchFamily="18" charset="0"/>
              </a:rPr>
              <a:t>The radiology technician agency's operation changed dramatically as the hospital switched to a hybrid Electronic health records.</a:t>
            </a:r>
          </a:p>
          <a:p>
            <a:r>
              <a:rPr lang="en-US" dirty="0">
                <a:latin typeface="Times New Roman" panose="02020603050405020304" pitchFamily="18" charset="0"/>
                <a:cs typeface="Times New Roman" panose="02020603050405020304" pitchFamily="18" charset="0"/>
              </a:rPr>
              <a:t>In a composite system, radiology expertise employees must be proficient in both paper records and Electronic health use, and procedures must be changed to handle health records in both formats.</a:t>
            </a:r>
          </a:p>
          <a:p>
            <a:r>
              <a:rPr lang="en-US" dirty="0">
                <a:latin typeface="Times New Roman" panose="02020603050405020304" pitchFamily="18" charset="0"/>
                <a:cs typeface="Times New Roman" panose="02020603050405020304" pitchFamily="18" charset="0"/>
              </a:rPr>
              <a:t>Understanding the new EHR, preparing and digitizing the residual paper paperwork, creating forms for information not recorded in the EHR, and adding scanners and patient identifiers to accelerate the categorization process were all hurdles for the radiology technician </a:t>
            </a:r>
            <a:r>
              <a:rPr lang="en-US" dirty="0" smtClean="0">
                <a:latin typeface="Times New Roman" panose="02020603050405020304" pitchFamily="18" charset="0"/>
                <a:cs typeface="Times New Roman" panose="02020603050405020304" pitchFamily="18" charset="0"/>
              </a:rPr>
              <a:t>department </a:t>
            </a:r>
            <a:r>
              <a:rPr lang="en-US" dirty="0">
                <a:latin typeface="Times New Roman" panose="02020603050405020304" pitchFamily="18" charset="0"/>
                <a:cs typeface="Times New Roman" panose="02020603050405020304" pitchFamily="18" charset="0"/>
              </a:rPr>
              <a:t>(Olivencia ,et al. 2021</a:t>
            </a:r>
            <a:r>
              <a:rPr lang="en-US" dirty="0" smtClean="0">
                <a:latin typeface="Times New Roman" panose="02020603050405020304" pitchFamily="18" charset="0"/>
                <a:cs typeface="Times New Roman" panose="02020603050405020304" pitchFamily="18" charset="0"/>
              </a:rPr>
              <a:t>). </a:t>
            </a:r>
          </a:p>
          <a:p>
            <a:r>
              <a:rPr lang="en-US" dirty="0">
                <a:latin typeface="Times New Roman" panose="02020603050405020304" pitchFamily="18" charset="0"/>
                <a:cs typeface="Times New Roman" panose="02020603050405020304" pitchFamily="18" charset="0"/>
              </a:rPr>
              <a:t>Spreadsheets were used in comparing technicians' performance to benchmarks in order to see if they are prolific enough because of current productivity requirements.</a:t>
            </a:r>
          </a:p>
          <a:p>
            <a:r>
              <a:rPr lang="en-US" dirty="0">
                <a:latin typeface="Times New Roman" panose="02020603050405020304" pitchFamily="18" charset="0"/>
                <a:cs typeface="Times New Roman" panose="02020603050405020304" pitchFamily="18" charset="0"/>
              </a:rPr>
              <a:t>These spreadsheet also enable analysis of data based on specified criteria such as work type, particular professionals, or time span. </a:t>
            </a:r>
          </a:p>
        </p:txBody>
      </p:sp>
    </p:spTree>
    <p:extLst>
      <p:ext uri="{BB962C8B-B14F-4D97-AF65-F5344CB8AC3E}">
        <p14:creationId xmlns:p14="http://schemas.microsoft.com/office/powerpoint/2010/main" val="7216073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1"/>
                </a:solidFill>
              </a:rPr>
              <a:t>                   Continuation</a:t>
            </a:r>
            <a:endParaRPr lang="en-US" dirty="0">
              <a:solidFill>
                <a:schemeClr val="tx1"/>
              </a:solidFill>
            </a:endParaRPr>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The transfer from the formerly standard practices to the freshly created standards was part of the planning process after the producing creative benchmarks were set.</a:t>
            </a:r>
          </a:p>
          <a:p>
            <a:r>
              <a:rPr lang="en-US" dirty="0">
                <a:latin typeface="Times New Roman" panose="02020603050405020304" pitchFamily="18" charset="0"/>
                <a:cs typeface="Times New Roman" panose="02020603050405020304" pitchFamily="18" charset="0"/>
              </a:rPr>
              <a:t>Since the most recent set of change programmes ended , the adoption date was chosen  to allow for staff development and to correspond with the beginning of the new budget year.</a:t>
            </a:r>
          </a:p>
          <a:p>
            <a:r>
              <a:rPr lang="en-US" dirty="0">
                <a:latin typeface="Times New Roman" panose="02020603050405020304" pitchFamily="18" charset="0"/>
                <a:cs typeface="Times New Roman" panose="02020603050405020304" pitchFamily="18" charset="0"/>
              </a:rPr>
              <a:t>Management briefed the HIM technicians on the new benchmarks between August and October, detailing the reasons for the adjustments to the current standards, the technique used to come at the minimum changes, and the performance standards based on the new </a:t>
            </a:r>
            <a:r>
              <a:rPr lang="en-US" dirty="0" smtClean="0">
                <a:latin typeface="Times New Roman" panose="02020603050405020304" pitchFamily="18" charset="0"/>
                <a:cs typeface="Times New Roman" panose="02020603050405020304" pitchFamily="18" charset="0"/>
              </a:rPr>
              <a:t>benchmarks (O'Connell, et al., 2021).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326052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r>
              <a:rPr lang="en-US" dirty="0">
                <a:solidFill>
                  <a:schemeClr val="tx1"/>
                </a:solidFill>
                <a:latin typeface="Times New Roman" panose="02020603050405020304" pitchFamily="18" charset="0"/>
                <a:cs typeface="Times New Roman" panose="02020603050405020304" pitchFamily="18" charset="0"/>
              </a:rPr>
              <a:t>C</a:t>
            </a:r>
            <a:r>
              <a:rPr lang="en-US" dirty="0" smtClean="0">
                <a:solidFill>
                  <a:schemeClr val="tx1"/>
                </a:solidFill>
                <a:latin typeface="Times New Roman" panose="02020603050405020304" pitchFamily="18" charset="0"/>
                <a:cs typeface="Times New Roman" panose="02020603050405020304" pitchFamily="18" charset="0"/>
              </a:rPr>
              <a:t>ontinuation</a:t>
            </a:r>
            <a:endParaRPr lang="en-US"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Radiology </a:t>
            </a:r>
            <a:r>
              <a:rPr lang="en-US" dirty="0">
                <a:latin typeface="Times New Roman" panose="02020603050405020304" pitchFamily="18" charset="0"/>
                <a:cs typeface="Times New Roman" panose="02020603050405020304" pitchFamily="18" charset="0"/>
              </a:rPr>
              <a:t>therapist have been measuring the total lengths of record documentation cleaned up each morning since the EHR deployment .</a:t>
            </a:r>
          </a:p>
          <a:p>
            <a:r>
              <a:rPr lang="en-US" dirty="0">
                <a:latin typeface="Times New Roman" panose="02020603050405020304" pitchFamily="18" charset="0"/>
                <a:cs typeface="Times New Roman" panose="02020603050405020304" pitchFamily="18" charset="0"/>
              </a:rPr>
              <a:t>Over the last four months, recordkeeping has migrated from 20-inch quantities to batches of less about 2 inches, making accurate assessment challenging.</a:t>
            </a:r>
          </a:p>
          <a:p>
            <a:r>
              <a:rPr lang="en-US" dirty="0">
                <a:latin typeface="Times New Roman" panose="02020603050405020304" pitchFamily="18" charset="0"/>
                <a:cs typeface="Times New Roman" panose="02020603050405020304" pitchFamily="18" charset="0"/>
              </a:rPr>
              <a:t>Another common way to measure economic output is by weight; nevertheless, due to the small amount of paperwork collected for each round, it was hard to estimate weight on the magnitude. </a:t>
            </a:r>
          </a:p>
        </p:txBody>
      </p:sp>
    </p:spTree>
    <p:extLst>
      <p:ext uri="{BB962C8B-B14F-4D97-AF65-F5344CB8AC3E}">
        <p14:creationId xmlns:p14="http://schemas.microsoft.com/office/powerpoint/2010/main" val="31971643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r>
              <a:rPr lang="en-US" dirty="0">
                <a:solidFill>
                  <a:schemeClr val="tx1"/>
                </a:solidFill>
              </a:rPr>
              <a:t>T</a:t>
            </a:r>
            <a:r>
              <a:rPr lang="en-US" dirty="0" smtClean="0">
                <a:solidFill>
                  <a:schemeClr val="tx1"/>
                </a:solidFill>
              </a:rPr>
              <a:t>he use of information for employee review</a:t>
            </a:r>
            <a:endParaRPr lang="en-US" dirty="0">
              <a:solidFill>
                <a:schemeClr val="tx1"/>
              </a:solidFill>
            </a:endParaRPr>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The information was used to assess employee efficiency.</a:t>
            </a:r>
          </a:p>
          <a:p>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average amount of time it took to complete the 13 most popular assessments was calculated.</a:t>
            </a:r>
          </a:p>
          <a:p>
            <a:r>
              <a:rPr lang="en-US" dirty="0">
                <a:latin typeface="Times New Roman" panose="02020603050405020304" pitchFamily="18" charset="0"/>
                <a:cs typeface="Times New Roman" panose="02020603050405020304" pitchFamily="18" charset="0"/>
              </a:rPr>
              <a:t>The results of the numerous exams were recorded and compounded by the time allotted for each operation; this figure was then divided by the duration of the working time to assess efficiency</a:t>
            </a:r>
            <a:r>
              <a:rPr lang="en-US" dirty="0"/>
              <a:t>. </a:t>
            </a:r>
          </a:p>
        </p:txBody>
      </p:sp>
    </p:spTree>
    <p:extLst>
      <p:ext uri="{BB962C8B-B14F-4D97-AF65-F5344CB8AC3E}">
        <p14:creationId xmlns:p14="http://schemas.microsoft.com/office/powerpoint/2010/main" val="23370386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r>
              <a:rPr lang="en-US" dirty="0" smtClean="0">
                <a:solidFill>
                  <a:schemeClr val="tx1"/>
                </a:solidFill>
                <a:latin typeface="Times New Roman" panose="02020603050405020304" pitchFamily="18" charset="0"/>
                <a:cs typeface="Times New Roman" panose="02020603050405020304" pitchFamily="18" charset="0"/>
              </a:rPr>
              <a:t>Educational level</a:t>
            </a:r>
            <a:endParaRPr lang="en-US"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You must have quantifiable data to examine in order to benchmark something.</a:t>
            </a:r>
          </a:p>
          <a:p>
            <a:r>
              <a:rPr lang="en-US" dirty="0">
                <a:latin typeface="Times New Roman" panose="02020603050405020304" pitchFamily="18" charset="0"/>
                <a:cs typeface="Times New Roman" panose="02020603050405020304" pitchFamily="18" charset="0"/>
              </a:rPr>
              <a:t>This entails dismantling internal processes in order to determine quality </a:t>
            </a:r>
            <a:r>
              <a:rPr lang="en-US" dirty="0" smtClean="0">
                <a:latin typeface="Times New Roman" panose="02020603050405020304" pitchFamily="18" charset="0"/>
                <a:cs typeface="Times New Roman" panose="02020603050405020304" pitchFamily="18" charset="0"/>
              </a:rPr>
              <a:t>metrics as well as quantify </a:t>
            </a:r>
            <a:r>
              <a:rPr lang="en-US" dirty="0">
                <a:latin typeface="Times New Roman" panose="02020603050405020304" pitchFamily="18" charset="0"/>
                <a:cs typeface="Times New Roman" panose="02020603050405020304" pitchFamily="18" charset="0"/>
              </a:rPr>
              <a:t>all since only measurable data can be examined with accuracy. </a:t>
            </a:r>
            <a:endParaRPr lang="en-US" dirty="0" smtClean="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Individual technician performance can compared based on the organization strategy because the production monitor is designed to uncover trends in statistical information from all specialists along with data from specific technicians.</a:t>
            </a:r>
          </a:p>
        </p:txBody>
      </p:sp>
    </p:spTree>
    <p:extLst>
      <p:ext uri="{BB962C8B-B14F-4D97-AF65-F5344CB8AC3E}">
        <p14:creationId xmlns:p14="http://schemas.microsoft.com/office/powerpoint/2010/main" val="28634838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r>
              <a:rPr lang="en-US" dirty="0" smtClean="0">
                <a:solidFill>
                  <a:schemeClr val="tx1"/>
                </a:solidFill>
              </a:rPr>
              <a:t>References</a:t>
            </a:r>
            <a:endParaRPr lang="en-US" dirty="0">
              <a:solidFill>
                <a:schemeClr val="tx1"/>
              </a:solidFill>
            </a:endParaRPr>
          </a:p>
        </p:txBody>
      </p:sp>
      <p:sp>
        <p:nvSpPr>
          <p:cNvPr id="3" name="Content Placeholder 2"/>
          <p:cNvSpPr>
            <a:spLocks noGrp="1"/>
          </p:cNvSpPr>
          <p:nvPr>
            <p:ph idx="1"/>
          </p:nvPr>
        </p:nvSpPr>
        <p:spPr/>
        <p:txBody>
          <a:bodyPr/>
          <a:lstStyle/>
          <a:p>
            <a:r>
              <a:rPr lang="en-US" smtClean="0">
                <a:latin typeface="Times New Roman" panose="02020603050405020304" pitchFamily="18" charset="0"/>
                <a:cs typeface="Times New Roman" panose="02020603050405020304" pitchFamily="18" charset="0"/>
              </a:rPr>
              <a:t>O'Connell</a:t>
            </a:r>
            <a:r>
              <a:rPr lang="en-US" dirty="0">
                <a:latin typeface="Times New Roman" panose="02020603050405020304" pitchFamily="18" charset="0"/>
                <a:cs typeface="Times New Roman" panose="02020603050405020304" pitchFamily="18" charset="0"/>
              </a:rPr>
              <a:t>, K. M., </a:t>
            </a:r>
            <a:r>
              <a:rPr lang="en-US" dirty="0" err="1">
                <a:latin typeface="Times New Roman" panose="02020603050405020304" pitchFamily="18" charset="0"/>
                <a:cs typeface="Times New Roman" panose="02020603050405020304" pitchFamily="18" charset="0"/>
              </a:rPr>
              <a:t>Kolnik</a:t>
            </a:r>
            <a:r>
              <a:rPr lang="en-US" dirty="0">
                <a:latin typeface="Times New Roman" panose="02020603050405020304" pitchFamily="18" charset="0"/>
                <a:cs typeface="Times New Roman" panose="02020603050405020304" pitchFamily="18" charset="0"/>
              </a:rPr>
              <a:t>, S., </a:t>
            </a:r>
            <a:r>
              <a:rPr lang="en-US" dirty="0" err="1">
                <a:latin typeface="Times New Roman" panose="02020603050405020304" pitchFamily="18" charset="0"/>
                <a:cs typeface="Times New Roman" panose="02020603050405020304" pitchFamily="18" charset="0"/>
              </a:rPr>
              <a:t>Arif</a:t>
            </a:r>
            <a:r>
              <a:rPr lang="en-US" dirty="0">
                <a:latin typeface="Times New Roman" panose="02020603050405020304" pitchFamily="18" charset="0"/>
                <a:cs typeface="Times New Roman" panose="02020603050405020304" pitchFamily="18" charset="0"/>
              </a:rPr>
              <a:t>, K., </a:t>
            </a:r>
            <a:r>
              <a:rPr lang="en-US" dirty="0" err="1">
                <a:latin typeface="Times New Roman" panose="02020603050405020304" pitchFamily="18" charset="0"/>
                <a:cs typeface="Times New Roman" panose="02020603050405020304" pitchFamily="18" charset="0"/>
              </a:rPr>
              <a:t>Qiu</a:t>
            </a:r>
            <a:r>
              <a:rPr lang="en-US" dirty="0">
                <a:latin typeface="Times New Roman" panose="02020603050405020304" pitchFamily="18" charset="0"/>
                <a:cs typeface="Times New Roman" panose="02020603050405020304" pitchFamily="18" charset="0"/>
              </a:rPr>
              <a:t>, Q., Jones, S., Ingraham, C., ... &amp; </a:t>
            </a:r>
            <a:r>
              <a:rPr lang="en-US" dirty="0" err="1">
                <a:latin typeface="Times New Roman" panose="02020603050405020304" pitchFamily="18" charset="0"/>
                <a:cs typeface="Times New Roman" panose="02020603050405020304" pitchFamily="18" charset="0"/>
              </a:rPr>
              <a:t>Bulger</a:t>
            </a:r>
            <a:r>
              <a:rPr lang="en-US" dirty="0">
                <a:latin typeface="Times New Roman" panose="02020603050405020304" pitchFamily="18" charset="0"/>
                <a:cs typeface="Times New Roman" panose="02020603050405020304" pitchFamily="18" charset="0"/>
              </a:rPr>
              <a:t>, E. M. (2021). Balloons up: shorter time to </a:t>
            </a:r>
            <a:r>
              <a:rPr lang="en-US" dirty="0" err="1">
                <a:latin typeface="Times New Roman" panose="02020603050405020304" pitchFamily="18" charset="0"/>
                <a:cs typeface="Times New Roman" panose="02020603050405020304" pitchFamily="18" charset="0"/>
              </a:rPr>
              <a:t>angioembolization</a:t>
            </a:r>
            <a:r>
              <a:rPr lang="en-US" dirty="0">
                <a:latin typeface="Times New Roman" panose="02020603050405020304" pitchFamily="18" charset="0"/>
                <a:cs typeface="Times New Roman" panose="02020603050405020304" pitchFamily="18" charset="0"/>
              </a:rPr>
              <a:t> is associated with reduced mortality in patients with shock and complex pelvic fractures (original study). </a:t>
            </a:r>
            <a:r>
              <a:rPr lang="en-US" i="1" dirty="0">
                <a:latin typeface="Times New Roman" panose="02020603050405020304" pitchFamily="18" charset="0"/>
                <a:cs typeface="Times New Roman" panose="02020603050405020304" pitchFamily="18" charset="0"/>
              </a:rPr>
              <a:t>Trauma Surgery &amp; Acute Care Open</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6</a:t>
            </a:r>
            <a:r>
              <a:rPr lang="en-US" dirty="0">
                <a:latin typeface="Times New Roman" panose="02020603050405020304" pitchFamily="18" charset="0"/>
                <a:cs typeface="Times New Roman" panose="02020603050405020304" pitchFamily="18" charset="0"/>
              </a:rPr>
              <a:t>(1), e000663.</a:t>
            </a:r>
          </a:p>
          <a:p>
            <a:r>
              <a:rPr lang="en-US" dirty="0" smtClean="0">
                <a:latin typeface="Times New Roman" panose="02020603050405020304" pitchFamily="18" charset="0"/>
                <a:cs typeface="Times New Roman" panose="02020603050405020304" pitchFamily="18" charset="0"/>
              </a:rPr>
              <a:t>Olivencia‐Morell</a:t>
            </a:r>
            <a:r>
              <a:rPr lang="en-US" dirty="0">
                <a:latin typeface="Times New Roman" panose="02020603050405020304" pitchFamily="18" charset="0"/>
                <a:cs typeface="Times New Roman" panose="02020603050405020304" pitchFamily="18" charset="0"/>
              </a:rPr>
              <a:t>, P. J., Frederick, S. W., Forbes, J. N., &amp; Cross, A. R. (2021). Evaluation of the clinical value of routine radiographic examination during convalescence for </a:t>
            </a:r>
            <a:r>
              <a:rPr lang="en-US" dirty="0" err="1">
                <a:latin typeface="Times New Roman" panose="02020603050405020304" pitchFamily="18" charset="0"/>
                <a:cs typeface="Times New Roman" panose="02020603050405020304" pitchFamily="18" charset="0"/>
              </a:rPr>
              <a:t>tibial</a:t>
            </a:r>
            <a:r>
              <a:rPr lang="en-US" dirty="0">
                <a:latin typeface="Times New Roman" panose="02020603050405020304" pitchFamily="18" charset="0"/>
                <a:cs typeface="Times New Roman" panose="02020603050405020304" pitchFamily="18" charset="0"/>
              </a:rPr>
              <a:t> plateau‐leveling osteotomy. </a:t>
            </a:r>
            <a:r>
              <a:rPr lang="en-US" i="1" dirty="0">
                <a:latin typeface="Times New Roman" panose="02020603050405020304" pitchFamily="18" charset="0"/>
                <a:cs typeface="Times New Roman" panose="02020603050405020304" pitchFamily="18" charset="0"/>
              </a:rPr>
              <a:t>Veterinary Surgery</a:t>
            </a:r>
            <a:r>
              <a:rPr lang="en-US" dirty="0">
                <a:latin typeface="Times New Roman" panose="02020603050405020304" pitchFamily="18" charset="0"/>
                <a:cs typeface="Times New Roman" panose="02020603050405020304" pitchFamily="18" charset="0"/>
              </a:rPr>
              <a:t>.</a:t>
            </a:r>
          </a:p>
          <a:p>
            <a:endParaRPr lang="en-US" dirty="0"/>
          </a:p>
        </p:txBody>
      </p:sp>
    </p:spTree>
    <p:extLst>
      <p:ext uri="{BB962C8B-B14F-4D97-AF65-F5344CB8AC3E}">
        <p14:creationId xmlns:p14="http://schemas.microsoft.com/office/powerpoint/2010/main" val="4195293801"/>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1753</TotalTime>
  <Words>1170</Words>
  <Application>Microsoft Office PowerPoint</Application>
  <PresentationFormat>Widescreen</PresentationFormat>
  <Paragraphs>58</Paragraphs>
  <Slides>11</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Calibri</vt:lpstr>
      <vt:lpstr>Times New Roman</vt:lpstr>
      <vt:lpstr>Trebuchet MS</vt:lpstr>
      <vt:lpstr>Wingdings 3</vt:lpstr>
      <vt:lpstr>Facet</vt:lpstr>
      <vt:lpstr>PowerPoint Presentation</vt:lpstr>
      <vt:lpstr>Introduction</vt:lpstr>
      <vt:lpstr>Benchmarking productivity of radiology technician</vt:lpstr>
      <vt:lpstr>                Continuation</vt:lpstr>
      <vt:lpstr>             Continuation</vt:lpstr>
      <vt:lpstr>                          Methods</vt:lpstr>
      <vt:lpstr>                   Continuation</vt:lpstr>
      <vt:lpstr>            Continuation</vt:lpstr>
      <vt:lpstr>           The use of information for employee review</vt:lpstr>
      <vt:lpstr>            Educational level</vt:lpstr>
      <vt:lpstr>            References</vt:lpstr>
    </vt:vector>
  </TitlesOfParts>
  <Company>The Government of Kenya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The Government of Kenya</dc:creator>
  <cp:lastModifiedBy>muhoni</cp:lastModifiedBy>
  <cp:revision>106</cp:revision>
  <dcterms:created xsi:type="dcterms:W3CDTF">2019-05-27T18:33:59Z</dcterms:created>
  <dcterms:modified xsi:type="dcterms:W3CDTF">2021-10-06T08:00:35Z</dcterms:modified>
</cp:coreProperties>
</file>